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7" r:id="rId12"/>
    <p:sldId id="268" r:id="rId13"/>
    <p:sldId id="266" r:id="rId14"/>
  </p:sldIdLst>
  <p:sldSz cx="18288000" cy="10287000"/>
  <p:notesSz cx="6858000" cy="9144000"/>
  <p:embeddedFontLst>
    <p:embeddedFont>
      <p:font typeface="Archivo Black" panose="020B0A03020202020B04" pitchFamily="34" charset="77"/>
      <p:regular r:id="rId16"/>
    </p:embeddedFont>
    <p:embeddedFont>
      <p:font typeface="Avenir Next LT Pro" panose="020B0504020202020204" pitchFamily="34" charset="77"/>
      <p:regular r:id="rId17"/>
      <p:bold r:id="rId18"/>
      <p:italic r:id="rId19"/>
      <p:boldItalic r:id="rId20"/>
    </p:embeddedFont>
    <p:embeddedFont>
      <p:font typeface="League Spartan" pitchFamily="2" charset="77"/>
      <p:regular r:id="rId21"/>
      <p:bold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Bold" panose="020B0806030504020204" pitchFamily="34" charset="0"/>
      <p:regular r:id="rId27"/>
      <p:bold r:id="rId28"/>
    </p:embeddedFont>
    <p:embeddedFont>
      <p:font typeface="Poppins" pitchFamily="2" charset="77"/>
      <p:regular r:id="rId29"/>
      <p:bold r:id="rId30"/>
      <p:italic r:id="rId31"/>
      <p:boldItalic r:id="rId32"/>
    </p:embeddedFont>
    <p:embeddedFont>
      <p:font typeface="Poppins Italics" pitchFamily="2" charset="77"/>
      <p:regular r:id="rId33"/>
      <p: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6" autoAdjust="0"/>
    <p:restoredTop sz="94658" autoAdjust="0"/>
  </p:normalViewPr>
  <p:slideViewPr>
    <p:cSldViewPr>
      <p:cViewPr>
        <p:scale>
          <a:sx n="80" d="100"/>
          <a:sy n="80" d="100"/>
        </p:scale>
        <p:origin x="8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presProps" Target="pres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C9F5A-BD7F-3342-AA7D-387205165239}" type="datetimeFigureOut">
              <a:rPr lang="en-HR" smtClean="0"/>
              <a:t>14.09.2025.</a:t>
            </a:fld>
            <a:endParaRPr lang="en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A2941-29AD-D04A-9306-007324843226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16322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A2941-29AD-D04A-9306-007324843226}" type="slidenum">
              <a:rPr lang="en-HR" smtClean="0"/>
              <a:t>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168246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mathsandscience.blogspot.com/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egundotramomurcia.blogspot.com/2017/11/feliz-dia-maestrs.html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bracket.erasmus.site/2019/12/09/third-transnational-meetin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HR" dirty="0"/>
          </a:p>
        </p:txBody>
      </p:sp>
      <p:sp>
        <p:nvSpPr>
          <p:cNvPr id="4" name="TextBox 4"/>
          <p:cNvSpPr txBox="1"/>
          <p:nvPr/>
        </p:nvSpPr>
        <p:spPr>
          <a:xfrm>
            <a:off x="538503" y="2410051"/>
            <a:ext cx="17749497" cy="112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1"/>
              </a:lnSpc>
            </a:pPr>
            <a:r>
              <a:rPr lang="en-US" sz="5400" b="1" dirty="0">
                <a:solidFill>
                  <a:srgbClr val="3036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Effective pedagogies for 21st century learning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15674" y="4081284"/>
            <a:ext cx="12256651" cy="1967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7"/>
              </a:lnSpc>
              <a:spcBef>
                <a:spcPct val="0"/>
              </a:spcBef>
            </a:pPr>
            <a:r>
              <a:rPr lang="en-US" sz="3740" dirty="0">
                <a:solidFill>
                  <a:srgbClr val="303642"/>
                </a:solidFill>
                <a:latin typeface="Archivo Black"/>
                <a:ea typeface="Archivo Black"/>
                <a:cs typeface="Archivo Black"/>
                <a:sym typeface="Archivo Black"/>
              </a:rPr>
              <a:t>EUROPASS TEACHER ACADEMY NICE, FRANCE</a:t>
            </a:r>
          </a:p>
          <a:p>
            <a:pPr algn="ctr">
              <a:lnSpc>
                <a:spcPts val="5237"/>
              </a:lnSpc>
              <a:spcBef>
                <a:spcPct val="0"/>
              </a:spcBef>
            </a:pPr>
            <a:endParaRPr lang="en-US" sz="3740" dirty="0">
              <a:solidFill>
                <a:srgbClr val="303642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7" name="Picture 6" descr="A logo for a company&#10;&#10;AI-generated content may be incorrect.">
            <a:extLst>
              <a:ext uri="{FF2B5EF4-FFF2-40B4-BE49-F238E27FC236}">
                <a16:creationId xmlns:a16="http://schemas.microsoft.com/office/drawing/2014/main" id="{4F1D52D1-19C5-C01B-8F84-E456C46F1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9202" y="8055444"/>
            <a:ext cx="3630283" cy="1282700"/>
          </a:xfrm>
          <a:prstGeom prst="rect">
            <a:avLst/>
          </a:prstGeom>
        </p:spPr>
      </p:pic>
      <p:pic>
        <p:nvPicPr>
          <p:cNvPr id="19" name="Picture 18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35A8A574-B70A-5187-2158-12461D52E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14771" y="7196306"/>
            <a:ext cx="3810000" cy="2141838"/>
          </a:xfrm>
          <a:prstGeom prst="rect">
            <a:avLst/>
          </a:prstGeom>
        </p:spPr>
      </p:pic>
      <p:pic>
        <p:nvPicPr>
          <p:cNvPr id="22" name="Picture 21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5A474B21-B208-10C9-FE8E-36B7506F35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96600" y="8267225"/>
            <a:ext cx="4847526" cy="10265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190500"/>
            <a:ext cx="4648200" cy="6669275"/>
          </a:xfrm>
          <a:custGeom>
            <a:avLst/>
            <a:gdLst/>
            <a:ahLst/>
            <a:cxnLst/>
            <a:rect l="l" t="t" r="r" b="b"/>
            <a:pathLst>
              <a:path w="4370409" h="6356958">
                <a:moveTo>
                  <a:pt x="0" y="0"/>
                </a:moveTo>
                <a:lnTo>
                  <a:pt x="4370408" y="0"/>
                </a:lnTo>
                <a:lnTo>
                  <a:pt x="437040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sp>
        <p:nvSpPr>
          <p:cNvPr id="3" name="TextBox 3"/>
          <p:cNvSpPr txBox="1"/>
          <p:nvPr/>
        </p:nvSpPr>
        <p:spPr>
          <a:xfrm>
            <a:off x="6382661" y="2733205"/>
            <a:ext cx="4784508" cy="1000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4"/>
              </a:lnSpc>
              <a:spcBef>
                <a:spcPct val="0"/>
              </a:spcBef>
            </a:pPr>
            <a:r>
              <a:rPr lang="en-US" sz="2888" dirty="0" err="1">
                <a:solidFill>
                  <a:schemeClr val="accent2">
                    <a:lumMod val="75000"/>
                  </a:schemeClr>
                </a:solidFill>
                <a:latin typeface="Archivo Black"/>
                <a:ea typeface="Archivo Black"/>
                <a:cs typeface="Archivo Black"/>
                <a:sym typeface="Archivo Black"/>
              </a:rPr>
              <a:t>Važnost</a:t>
            </a:r>
            <a:r>
              <a:rPr lang="en-US" sz="2888" dirty="0">
                <a:solidFill>
                  <a:schemeClr val="accent2">
                    <a:lumMod val="75000"/>
                  </a:schemeClr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dirty="0" err="1">
                <a:solidFill>
                  <a:schemeClr val="accent2">
                    <a:lumMod val="75000"/>
                  </a:schemeClr>
                </a:solidFill>
                <a:latin typeface="Archivo Black"/>
                <a:ea typeface="Archivo Black"/>
                <a:cs typeface="Archivo Black"/>
                <a:sym typeface="Archivo Black"/>
              </a:rPr>
              <a:t>formativnog</a:t>
            </a:r>
            <a:r>
              <a:rPr lang="en-US" sz="2888" dirty="0">
                <a:solidFill>
                  <a:schemeClr val="accent2">
                    <a:lumMod val="75000"/>
                  </a:schemeClr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dirty="0" err="1">
                <a:solidFill>
                  <a:schemeClr val="accent2">
                    <a:lumMod val="75000"/>
                  </a:schemeClr>
                </a:solidFill>
                <a:latin typeface="Archivo Black"/>
                <a:ea typeface="Archivo Black"/>
                <a:cs typeface="Archivo Black"/>
                <a:sym typeface="Archivo Black"/>
              </a:rPr>
              <a:t>vrednovanja</a:t>
            </a:r>
            <a:endParaRPr lang="en-US" sz="2888" dirty="0">
              <a:solidFill>
                <a:schemeClr val="accent2">
                  <a:lumMod val="75000"/>
                </a:schemeClr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30254" y="936287"/>
            <a:ext cx="10980093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4"/>
              </a:lnSpc>
              <a:spcBef>
                <a:spcPct val="0"/>
              </a:spcBef>
            </a:pPr>
            <a:r>
              <a:rPr lang="en-US" sz="2888" dirty="0" err="1">
                <a:solidFill>
                  <a:srgbClr val="00B050"/>
                </a:solidFill>
                <a:latin typeface="Archivo Black"/>
                <a:ea typeface="Archivo Black"/>
                <a:cs typeface="Archivo Black"/>
                <a:sym typeface="Archivo Black"/>
              </a:rPr>
              <a:t>Individualni</a:t>
            </a:r>
            <a:r>
              <a:rPr lang="en-US" sz="2888" dirty="0">
                <a:solidFill>
                  <a:srgbClr val="00B05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dirty="0" err="1">
                <a:solidFill>
                  <a:srgbClr val="00B050"/>
                </a:solidFill>
                <a:latin typeface="Archivo Black"/>
                <a:ea typeface="Archivo Black"/>
                <a:cs typeface="Archivo Black"/>
                <a:sym typeface="Archivo Black"/>
              </a:rPr>
              <a:t>pristup</a:t>
            </a:r>
            <a:r>
              <a:rPr lang="en-US" sz="2888" dirty="0">
                <a:solidFill>
                  <a:srgbClr val="00B05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dirty="0" err="1">
                <a:solidFill>
                  <a:srgbClr val="00B050"/>
                </a:solidFill>
                <a:latin typeface="Archivo Black"/>
                <a:ea typeface="Archivo Black"/>
                <a:cs typeface="Archivo Black"/>
                <a:sym typeface="Archivo Black"/>
              </a:rPr>
              <a:t>svakom</a:t>
            </a:r>
            <a:r>
              <a:rPr lang="en-US" sz="2888" dirty="0">
                <a:solidFill>
                  <a:srgbClr val="00B05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dirty="0" err="1">
                <a:solidFill>
                  <a:srgbClr val="00B050"/>
                </a:solidFill>
                <a:latin typeface="Archivo Black"/>
                <a:ea typeface="Archivo Black"/>
                <a:cs typeface="Archivo Black"/>
                <a:sym typeface="Archivo Black"/>
              </a:rPr>
              <a:t>učeniku</a:t>
            </a:r>
            <a:r>
              <a:rPr lang="en-US" sz="2888" dirty="0">
                <a:solidFill>
                  <a:srgbClr val="00B05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dirty="0" err="1">
                <a:solidFill>
                  <a:srgbClr val="00B050"/>
                </a:solidFill>
                <a:latin typeface="Archivo Black"/>
                <a:ea typeface="Archivo Black"/>
                <a:cs typeface="Archivo Black"/>
                <a:sym typeface="Archivo Black"/>
              </a:rPr>
              <a:t>i</a:t>
            </a:r>
            <a:r>
              <a:rPr lang="en-US" sz="2888" dirty="0">
                <a:solidFill>
                  <a:srgbClr val="00B05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dirty="0" err="1">
                <a:solidFill>
                  <a:srgbClr val="00B050"/>
                </a:solidFill>
                <a:latin typeface="Archivo Black"/>
                <a:ea typeface="Archivo Black"/>
                <a:cs typeface="Archivo Black"/>
                <a:sym typeface="Archivo Black"/>
              </a:rPr>
              <a:t>njegovom</a:t>
            </a:r>
            <a:r>
              <a:rPr lang="en-US" sz="2888" dirty="0">
                <a:solidFill>
                  <a:srgbClr val="00B05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dirty="0" err="1">
                <a:solidFill>
                  <a:srgbClr val="00B050"/>
                </a:solidFill>
                <a:latin typeface="Archivo Black"/>
                <a:ea typeface="Archivo Black"/>
                <a:cs typeface="Archivo Black"/>
                <a:sym typeface="Archivo Black"/>
              </a:rPr>
              <a:t>učenju</a:t>
            </a:r>
            <a:endParaRPr lang="en-US" sz="2888" dirty="0">
              <a:solidFill>
                <a:srgbClr val="00B050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811000" y="3616214"/>
            <a:ext cx="5496967" cy="531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4"/>
              </a:lnSpc>
              <a:spcBef>
                <a:spcPct val="0"/>
              </a:spcBef>
            </a:pPr>
            <a:r>
              <a:rPr lang="en-US" sz="3088" dirty="0" err="1">
                <a:solidFill>
                  <a:srgbClr val="0CC0DF"/>
                </a:solidFill>
                <a:latin typeface="Archivo Black"/>
                <a:ea typeface="Archivo Black"/>
                <a:cs typeface="Archivo Black"/>
                <a:sym typeface="Archivo Black"/>
              </a:rPr>
              <a:t>Poučavanje</a:t>
            </a:r>
            <a:r>
              <a:rPr lang="en-US" sz="3088" dirty="0">
                <a:solidFill>
                  <a:srgbClr val="0CC0DF"/>
                </a:solidFill>
                <a:latin typeface="Archivo Black"/>
                <a:ea typeface="Archivo Black"/>
                <a:cs typeface="Archivo Black"/>
                <a:sym typeface="Archivo Black"/>
              </a:rPr>
              <a:t> u 21. </a:t>
            </a:r>
            <a:r>
              <a:rPr lang="en-US" sz="3088" dirty="0" err="1">
                <a:solidFill>
                  <a:srgbClr val="0CC0DF"/>
                </a:solidFill>
                <a:latin typeface="Archivo Black"/>
                <a:ea typeface="Archivo Black"/>
                <a:cs typeface="Archivo Black"/>
                <a:sym typeface="Archivo Black"/>
              </a:rPr>
              <a:t>stoljeću</a:t>
            </a:r>
            <a:endParaRPr lang="en-US" sz="3088" dirty="0">
              <a:solidFill>
                <a:srgbClr val="0CC0D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82661" y="5048817"/>
            <a:ext cx="6654701" cy="488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4"/>
              </a:lnSpc>
              <a:spcBef>
                <a:spcPct val="0"/>
              </a:spcBef>
            </a:pPr>
            <a:r>
              <a:rPr lang="en-US" sz="2888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Različita</a:t>
            </a:r>
            <a:r>
              <a:rPr lang="en-US" sz="2888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zadaća</a:t>
            </a:r>
            <a:r>
              <a:rPr lang="en-US" sz="2888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, a ne za </a:t>
            </a:r>
            <a:r>
              <a:rPr lang="en-US" sz="2888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sve</a:t>
            </a:r>
            <a:r>
              <a:rPr lang="en-US" sz="2888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ista</a:t>
            </a:r>
            <a:endParaRPr lang="en-US" sz="2888" dirty="0">
              <a:solidFill>
                <a:srgbClr val="FF313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76491" y="7027759"/>
            <a:ext cx="10498425" cy="151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4"/>
              </a:lnSpc>
              <a:spcBef>
                <a:spcPct val="0"/>
              </a:spcBef>
            </a:pPr>
            <a:r>
              <a:rPr lang="en-US" sz="2888" i="1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Netko</a:t>
            </a:r>
            <a:r>
              <a:rPr lang="en-US" sz="2888" i="1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i="1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će</a:t>
            </a:r>
            <a:r>
              <a:rPr lang="en-US" sz="2888" i="1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i="1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naučiti</a:t>
            </a:r>
            <a:r>
              <a:rPr lang="en-US" sz="2888" i="1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 za </a:t>
            </a:r>
            <a:r>
              <a:rPr lang="en-US" sz="2888" i="1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dva</a:t>
            </a:r>
            <a:r>
              <a:rPr lang="en-US" sz="2888" i="1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 dana, </a:t>
            </a:r>
            <a:r>
              <a:rPr lang="en-US" sz="2888" i="1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netko</a:t>
            </a:r>
            <a:r>
              <a:rPr lang="en-US" sz="2888" i="1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 za 10, </a:t>
            </a:r>
            <a:r>
              <a:rPr lang="en-US" sz="2888" i="1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poštivati</a:t>
            </a:r>
            <a:r>
              <a:rPr lang="en-US" sz="2888" i="1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i="1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individualne</a:t>
            </a:r>
            <a:r>
              <a:rPr lang="en-US" sz="2888" i="1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i="1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potrebe</a:t>
            </a:r>
            <a:r>
              <a:rPr lang="en-US" sz="2888" i="1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i="1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učenika</a:t>
            </a:r>
            <a:r>
              <a:rPr lang="en-US" sz="2888" i="1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i="1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i</a:t>
            </a:r>
            <a:r>
              <a:rPr lang="en-US" sz="2888" i="1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i="1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pružiti</a:t>
            </a:r>
            <a:r>
              <a:rPr lang="en-US" sz="2888" i="1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i="1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adekvatnu</a:t>
            </a:r>
            <a:r>
              <a:rPr lang="en-US" sz="2888" i="1" dirty="0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88" i="1" dirty="0" err="1">
                <a:solidFill>
                  <a:srgbClr val="FF3131"/>
                </a:solidFill>
                <a:latin typeface="Archivo Black"/>
                <a:ea typeface="Archivo Black"/>
                <a:cs typeface="Archivo Black"/>
                <a:sym typeface="Archivo Black"/>
              </a:rPr>
              <a:t>potporu</a:t>
            </a:r>
            <a:endParaRPr lang="en-US" sz="2888" i="1" dirty="0">
              <a:solidFill>
                <a:srgbClr val="FF313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9" name="Slika 8" descr="Slika na kojoj se prikazuje osoba, Ljudsko lice, odijevanje, zid&#10;&#10;Opis je automatski generiran">
            <a:extLst>
              <a:ext uri="{FF2B5EF4-FFF2-40B4-BE49-F238E27FC236}">
                <a16:creationId xmlns:a16="http://schemas.microsoft.com/office/drawing/2014/main" id="{B597C133-4BE0-4871-8427-8976D80BC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8" y="7066089"/>
            <a:ext cx="6336793" cy="2855518"/>
          </a:xfrm>
          <a:prstGeom prst="rect">
            <a:avLst/>
          </a:prstGeom>
        </p:spPr>
      </p:pic>
      <p:pic>
        <p:nvPicPr>
          <p:cNvPr id="11" name="Slika 10" descr="Slika na kojoj se prikazuje Ljudsko lice, osoba, vanjski, odijevanje&#10;&#10;Opis je automatski generiran">
            <a:extLst>
              <a:ext uri="{FF2B5EF4-FFF2-40B4-BE49-F238E27FC236}">
                <a16:creationId xmlns:a16="http://schemas.microsoft.com/office/drawing/2014/main" id="{A79DAC36-38BD-4264-866B-A99066C38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216154"/>
            <a:ext cx="3211071" cy="32110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ka 9" descr="Slika na kojoj se prikazuje vanjski, odijevanje, osoba, zgrada&#10;&#10;Opis je automatski generiran">
            <a:extLst>
              <a:ext uri="{FF2B5EF4-FFF2-40B4-BE49-F238E27FC236}">
                <a16:creationId xmlns:a16="http://schemas.microsoft.com/office/drawing/2014/main" id="{312BCD7A-2411-47BD-9767-35C52C1F12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2" r="1" b="1"/>
          <a:stretch>
            <a:fillRect/>
          </a:stretch>
        </p:blipFill>
        <p:spPr>
          <a:xfrm>
            <a:off x="12793981" y="10"/>
            <a:ext cx="5494020" cy="5102342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Slika 5" descr="Slika na kojoj se prikazuje vanjski, oblak, zgrada, nebo&#10;&#10;Opis je automatski generiran">
            <a:extLst>
              <a:ext uri="{FF2B5EF4-FFF2-40B4-BE49-F238E27FC236}">
                <a16:creationId xmlns:a16="http://schemas.microsoft.com/office/drawing/2014/main" id="{6CC74D3E-DCCE-4EEE-8192-76480B861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r="1254" b="1"/>
          <a:stretch>
            <a:fillRect/>
          </a:stretch>
        </p:blipFill>
        <p:spPr>
          <a:xfrm>
            <a:off x="7672971" y="10"/>
            <a:ext cx="6177165" cy="5102342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2" name="Slika 11" descr="Slika na kojoj se prikazuje vanjski, drvo, nebo, obuća&#10;&#10;Opis je automatski generiran">
            <a:extLst>
              <a:ext uri="{FF2B5EF4-FFF2-40B4-BE49-F238E27FC236}">
                <a16:creationId xmlns:a16="http://schemas.microsoft.com/office/drawing/2014/main" id="{E5AB9898-CB50-4F6B-A2D0-67F2DE95E1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" r="1" b="31662"/>
          <a:stretch>
            <a:fillRect/>
          </a:stretch>
        </p:blipFill>
        <p:spPr>
          <a:xfrm>
            <a:off x="7752529" y="5184648"/>
            <a:ext cx="10535469" cy="5102352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91914" cy="10287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75965" cy="10287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83FBBCD-1E93-4832-9ABD-F8C0220D4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368" y="2290572"/>
            <a:ext cx="7530084" cy="4155948"/>
          </a:xfrm>
        </p:spPr>
        <p:txBody>
          <a:bodyPr>
            <a:normAutofit/>
          </a:bodyPr>
          <a:lstStyle/>
          <a:p>
            <a:pPr algn="l"/>
            <a:r>
              <a:rPr lang="hr-HR" sz="8100"/>
              <a:t>KULTUROLOŠKE AKTIVNOSTI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BA2D048-B21A-40DE-AACD-5C8AE19DF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7036308"/>
            <a:ext cx="7379208" cy="2002536"/>
          </a:xfrm>
        </p:spPr>
        <p:txBody>
          <a:bodyPr>
            <a:normAutofit/>
          </a:bodyPr>
          <a:lstStyle/>
          <a:p>
            <a:pPr algn="l"/>
            <a:r>
              <a:rPr lang="hr-HR" sz="4200"/>
              <a:t>Razgled Monte Carla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1984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47" y="6691678"/>
            <a:ext cx="7528611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76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odijevanje, stepenice, osoba, Tepison&#10;&#10;Opis je automatski generiran">
            <a:extLst>
              <a:ext uri="{FF2B5EF4-FFF2-40B4-BE49-F238E27FC236}">
                <a16:creationId xmlns:a16="http://schemas.microsoft.com/office/drawing/2014/main" id="{67F61DA8-2E36-4052-B711-C5003D8E4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r="11749"/>
          <a:stretch>
            <a:fillRect/>
          </a:stretch>
        </p:blipFill>
        <p:spPr>
          <a:xfrm>
            <a:off x="-1" y="10"/>
            <a:ext cx="9144001" cy="10286990"/>
          </a:xfrm>
          <a:prstGeom prst="rect">
            <a:avLst/>
          </a:prstGeom>
        </p:spPr>
      </p:pic>
      <p:pic>
        <p:nvPicPr>
          <p:cNvPr id="8" name="Slika 7" descr="Slika na kojoj se prikazuje vanjski, drvo, nebo, Kopneno vozilo&#10;&#10;Opis je automatski generiran">
            <a:extLst>
              <a:ext uri="{FF2B5EF4-FFF2-40B4-BE49-F238E27FC236}">
                <a16:creationId xmlns:a16="http://schemas.microsoft.com/office/drawing/2014/main" id="{2949FE43-7A07-4A01-9A3B-0BC63D1F2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3" b="-1"/>
          <a:stretch>
            <a:fillRect/>
          </a:stretch>
        </p:blipFill>
        <p:spPr>
          <a:xfrm rot="5400000">
            <a:off x="8569071" y="572642"/>
            <a:ext cx="10287000" cy="9141715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229353" y="-1771652"/>
            <a:ext cx="5829300" cy="18288002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362558"/>
            <a:ext cx="14676119" cy="1028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BA2D048-B21A-40DE-AACD-5C8AE19DF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828" y="8437417"/>
            <a:ext cx="13619988" cy="889463"/>
          </a:xfrm>
        </p:spPr>
        <p:txBody>
          <a:bodyPr anchor="ctr">
            <a:normAutofit/>
          </a:bodyPr>
          <a:lstStyle/>
          <a:p>
            <a:pPr algn="l"/>
            <a:r>
              <a:rPr lang="hr-HR" sz="4200">
                <a:solidFill>
                  <a:schemeClr val="bg1"/>
                </a:solidFill>
              </a:rPr>
              <a:t>Razgled Cannesa</a:t>
            </a:r>
          </a:p>
        </p:txBody>
      </p:sp>
    </p:spTree>
    <p:extLst>
      <p:ext uri="{BB962C8B-B14F-4D97-AF65-F5344CB8AC3E}">
        <p14:creationId xmlns:p14="http://schemas.microsoft.com/office/powerpoint/2010/main" val="415653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75C729A-EA15-4970-B63C-53C00E0E0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vanjski, nebo, oblak, Srednjovjekovna arhitektura&#10;&#10;Opis je automatski generiran">
            <a:extLst>
              <a:ext uri="{FF2B5EF4-FFF2-40B4-BE49-F238E27FC236}">
                <a16:creationId xmlns:a16="http://schemas.microsoft.com/office/drawing/2014/main" id="{E5FEBE8E-FD0B-4321-ADA3-FB78B67002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4" b="-2"/>
          <a:stretch>
            <a:fillRect/>
          </a:stretch>
        </p:blipFill>
        <p:spPr>
          <a:xfrm>
            <a:off x="5325720" y="2015"/>
            <a:ext cx="4480745" cy="10286990"/>
          </a:xfrm>
          <a:prstGeom prst="rect">
            <a:avLst/>
          </a:prstGeom>
        </p:spPr>
      </p:pic>
      <p:pic>
        <p:nvPicPr>
          <p:cNvPr id="11" name="Slika 10" descr="Slika na kojoj se prikazuje brza hrana, hrana, jesti grickalice, pečena hrana&#10;&#10;Opis je automatski generiran">
            <a:extLst>
              <a:ext uri="{FF2B5EF4-FFF2-40B4-BE49-F238E27FC236}">
                <a16:creationId xmlns:a16="http://schemas.microsoft.com/office/drawing/2014/main" id="{20E839C3-4017-45A0-A706-5DFA246655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7" b="-2"/>
          <a:stretch>
            <a:fillRect/>
          </a:stretch>
        </p:blipFill>
        <p:spPr>
          <a:xfrm rot="5400000">
            <a:off x="8297850" y="1478351"/>
            <a:ext cx="7353299" cy="4396599"/>
          </a:xfrm>
          <a:prstGeom prst="rect">
            <a:avLst/>
          </a:prstGeom>
        </p:spPr>
      </p:pic>
      <p:pic>
        <p:nvPicPr>
          <p:cNvPr id="5" name="Slika 4" descr="Slika na kojoj se prikazuje vanjski, obala, nebo, plaža&#10;&#10;Opis je automatski generiran">
            <a:extLst>
              <a:ext uri="{FF2B5EF4-FFF2-40B4-BE49-F238E27FC236}">
                <a16:creationId xmlns:a16="http://schemas.microsoft.com/office/drawing/2014/main" id="{48D8C9F8-A3E1-4EF5-BDB3-04FAF35E6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1" r="4" b="3"/>
          <a:stretch>
            <a:fillRect/>
          </a:stretch>
        </p:blipFill>
        <p:spPr>
          <a:xfrm>
            <a:off x="-31370" y="25706"/>
            <a:ext cx="5454209" cy="1025927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5E9368E-6E27-471B-AFCF-835119167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6200" y="5095494"/>
            <a:ext cx="10287000" cy="960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C45042-05EB-44F8-8F82-17E64A664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61009"/>
            <a:ext cx="5454229" cy="9601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7550C65-8576-4902-BAB1-689D99654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80708" y="5095494"/>
            <a:ext cx="10287000" cy="960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2DC7221-E4DB-43BA-89B3-8F815FFC7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060872" y="5095494"/>
            <a:ext cx="10287000" cy="960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82302FC-37C6-4AA8-898D-FBE3E66FD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1559" y="5143498"/>
            <a:ext cx="4450770" cy="9601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Slika 8" descr="Slika na kojoj se prikazuje vanjski, nebo, oblak, odijevanje&#10;&#10;Opis je automatski generiran">
            <a:extLst>
              <a:ext uri="{FF2B5EF4-FFF2-40B4-BE49-F238E27FC236}">
                <a16:creationId xmlns:a16="http://schemas.microsoft.com/office/drawing/2014/main" id="{2A31388E-0135-459E-85F8-B24C34DD80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r="3939" b="2"/>
          <a:stretch>
            <a:fillRect/>
          </a:stretch>
        </p:blipFill>
        <p:spPr>
          <a:xfrm>
            <a:off x="13182600" y="-3"/>
            <a:ext cx="5105398" cy="102870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8A63-238D-7E99-33F7-459116754F65}"/>
              </a:ext>
            </a:extLst>
          </p:cNvPr>
          <p:cNvSpPr/>
          <p:nvPr/>
        </p:nvSpPr>
        <p:spPr>
          <a:xfrm>
            <a:off x="10105263" y="7932511"/>
            <a:ext cx="29144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9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NICA</a:t>
            </a:r>
            <a:endParaRPr lang="en-HR" sz="9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0314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677615" cy="10287000"/>
            <a:chOff x="0" y="0"/>
            <a:chExt cx="202208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2088" cy="2709333"/>
            </a:xfrm>
            <a:custGeom>
              <a:avLst/>
              <a:gdLst/>
              <a:ahLst/>
              <a:cxnLst/>
              <a:rect l="l" t="t" r="r" b="b"/>
              <a:pathLst>
                <a:path w="2022088" h="2709333">
                  <a:moveTo>
                    <a:pt x="0" y="0"/>
                  </a:moveTo>
                  <a:lnTo>
                    <a:pt x="2022088" y="0"/>
                  </a:lnTo>
                  <a:lnTo>
                    <a:pt x="20220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02208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542838" y="299859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sp>
        <p:nvSpPr>
          <p:cNvPr id="7" name="Freeform 7"/>
          <p:cNvSpPr/>
          <p:nvPr/>
        </p:nvSpPr>
        <p:spPr>
          <a:xfrm>
            <a:off x="8206607" y="5191860"/>
            <a:ext cx="6104681" cy="4066440"/>
          </a:xfrm>
          <a:custGeom>
            <a:avLst/>
            <a:gdLst/>
            <a:ahLst/>
            <a:cxnLst/>
            <a:rect l="l" t="t" r="r" b="b"/>
            <a:pathLst>
              <a:path w="6104681" h="4066440">
                <a:moveTo>
                  <a:pt x="0" y="0"/>
                </a:moveTo>
                <a:lnTo>
                  <a:pt x="6104681" y="0"/>
                </a:lnTo>
                <a:lnTo>
                  <a:pt x="6104681" y="4066440"/>
                </a:lnTo>
                <a:lnTo>
                  <a:pt x="0" y="4066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sp>
        <p:nvSpPr>
          <p:cNvPr id="8" name="TextBox 8"/>
          <p:cNvSpPr txBox="1"/>
          <p:nvPr/>
        </p:nvSpPr>
        <p:spPr>
          <a:xfrm>
            <a:off x="361144" y="3208994"/>
            <a:ext cx="7130841" cy="3298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razdoblju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od 25. do 29. 8. 2025.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učiteljiteljica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engleskog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jezika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Irena Posavec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vjeroučiteljica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Šimica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Vlajić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sudjelovale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stručnim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predavanjima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radionicama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organizaciji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Europass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Teacher Academy Nice pod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vodstvom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trenera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Matthieu </a:t>
            </a:r>
            <a:r>
              <a:rPr lang="en-US" sz="269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Delamarrea</a:t>
            </a:r>
            <a:r>
              <a:rPr lang="en-US" sz="269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084" y="9617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grpSp>
        <p:nvGrpSpPr>
          <p:cNvPr id="3" name="Group 3"/>
          <p:cNvGrpSpPr/>
          <p:nvPr/>
        </p:nvGrpSpPr>
        <p:grpSpPr>
          <a:xfrm>
            <a:off x="11908043" y="0"/>
            <a:ext cx="6379957" cy="10287000"/>
            <a:chOff x="0" y="0"/>
            <a:chExt cx="168031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0318" cy="2709333"/>
            </a:xfrm>
            <a:custGeom>
              <a:avLst/>
              <a:gdLst/>
              <a:ahLst/>
              <a:cxnLst/>
              <a:rect l="l" t="t" r="r" b="b"/>
              <a:pathLst>
                <a:path w="1680318" h="2709333">
                  <a:moveTo>
                    <a:pt x="0" y="0"/>
                  </a:moveTo>
                  <a:lnTo>
                    <a:pt x="1680318" y="0"/>
                  </a:lnTo>
                  <a:lnTo>
                    <a:pt x="16803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68031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970541" y="2006345"/>
            <a:ext cx="1601933" cy="6466659"/>
            <a:chOff x="0" y="0"/>
            <a:chExt cx="421908" cy="17031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1908" cy="1703153"/>
            </a:xfrm>
            <a:custGeom>
              <a:avLst/>
              <a:gdLst/>
              <a:ahLst/>
              <a:cxnLst/>
              <a:rect l="l" t="t" r="r" b="b"/>
              <a:pathLst>
                <a:path w="421908" h="1703153">
                  <a:moveTo>
                    <a:pt x="210954" y="0"/>
                  </a:moveTo>
                  <a:lnTo>
                    <a:pt x="210954" y="0"/>
                  </a:lnTo>
                  <a:cubicBezTo>
                    <a:pt x="266903" y="0"/>
                    <a:pt x="320560" y="22225"/>
                    <a:pt x="360121" y="61787"/>
                  </a:cubicBezTo>
                  <a:cubicBezTo>
                    <a:pt x="399683" y="101349"/>
                    <a:pt x="421908" y="155006"/>
                    <a:pt x="421908" y="210954"/>
                  </a:cubicBezTo>
                  <a:lnTo>
                    <a:pt x="421908" y="1492199"/>
                  </a:lnTo>
                  <a:cubicBezTo>
                    <a:pt x="421908" y="1548147"/>
                    <a:pt x="399683" y="1601804"/>
                    <a:pt x="360121" y="1641366"/>
                  </a:cubicBezTo>
                  <a:cubicBezTo>
                    <a:pt x="320560" y="1680928"/>
                    <a:pt x="266903" y="1703153"/>
                    <a:pt x="210954" y="1703153"/>
                  </a:cubicBezTo>
                  <a:lnTo>
                    <a:pt x="210954" y="1703153"/>
                  </a:lnTo>
                  <a:cubicBezTo>
                    <a:pt x="155006" y="1703153"/>
                    <a:pt x="101349" y="1680928"/>
                    <a:pt x="61787" y="1641366"/>
                  </a:cubicBezTo>
                  <a:cubicBezTo>
                    <a:pt x="22225" y="1601804"/>
                    <a:pt x="0" y="1548147"/>
                    <a:pt x="0" y="1492199"/>
                  </a:cubicBezTo>
                  <a:lnTo>
                    <a:pt x="0" y="210954"/>
                  </a:lnTo>
                  <a:cubicBezTo>
                    <a:pt x="0" y="155006"/>
                    <a:pt x="22225" y="101349"/>
                    <a:pt x="61787" y="61787"/>
                  </a:cubicBezTo>
                  <a:cubicBezTo>
                    <a:pt x="101349" y="22225"/>
                    <a:pt x="155006" y="0"/>
                    <a:pt x="210954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21908" cy="1750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515971" y="994391"/>
            <a:ext cx="5164101" cy="3436474"/>
          </a:xfrm>
          <a:custGeom>
            <a:avLst/>
            <a:gdLst/>
            <a:ahLst/>
            <a:cxnLst/>
            <a:rect l="l" t="t" r="r" b="b"/>
            <a:pathLst>
              <a:path w="5164101" h="3436474">
                <a:moveTo>
                  <a:pt x="0" y="0"/>
                </a:moveTo>
                <a:lnTo>
                  <a:pt x="5164101" y="0"/>
                </a:lnTo>
                <a:lnTo>
                  <a:pt x="5164101" y="3436474"/>
                </a:lnTo>
                <a:lnTo>
                  <a:pt x="0" y="3436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sp>
        <p:nvSpPr>
          <p:cNvPr id="10" name="Freeform 10"/>
          <p:cNvSpPr/>
          <p:nvPr/>
        </p:nvSpPr>
        <p:spPr>
          <a:xfrm>
            <a:off x="12515971" y="4969205"/>
            <a:ext cx="5164101" cy="3440582"/>
          </a:xfrm>
          <a:custGeom>
            <a:avLst/>
            <a:gdLst/>
            <a:ahLst/>
            <a:cxnLst/>
            <a:rect l="l" t="t" r="r" b="b"/>
            <a:pathLst>
              <a:path w="5164101" h="3440582">
                <a:moveTo>
                  <a:pt x="0" y="0"/>
                </a:moveTo>
                <a:lnTo>
                  <a:pt x="5164101" y="0"/>
                </a:lnTo>
                <a:lnTo>
                  <a:pt x="5164101" y="3440582"/>
                </a:lnTo>
                <a:lnTo>
                  <a:pt x="0" y="3440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sp>
        <p:nvSpPr>
          <p:cNvPr id="11" name="TextBox 11"/>
          <p:cNvSpPr txBox="1"/>
          <p:nvPr/>
        </p:nvSpPr>
        <p:spPr>
          <a:xfrm>
            <a:off x="1625699" y="3587225"/>
            <a:ext cx="9740184" cy="2476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5"/>
              </a:lnSpc>
              <a:spcBef>
                <a:spcPct val="0"/>
              </a:spcBef>
            </a:pP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Usvojili </a:t>
            </a:r>
            <a:r>
              <a:rPr lang="en-US" sz="3532" dirty="0" err="1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smo</a:t>
            </a: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2" dirty="0" err="1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različite</a:t>
            </a: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2" dirty="0" err="1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metode</a:t>
            </a: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2" dirty="0" err="1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poučavanja</a:t>
            </a: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 , </a:t>
            </a:r>
            <a:r>
              <a:rPr lang="en-US" sz="3532" dirty="0" err="1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aktivnosti</a:t>
            </a: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532" dirty="0" err="1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metode</a:t>
            </a: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2" dirty="0" err="1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komunikacije</a:t>
            </a: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532" dirty="0" err="1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kritičkog</a:t>
            </a: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2" dirty="0" err="1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razmišljanja</a:t>
            </a: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2" dirty="0" err="1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2" dirty="0" err="1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rada</a:t>
            </a: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 s </a:t>
            </a:r>
            <a:r>
              <a:rPr lang="en-US" sz="3532" dirty="0" err="1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različitim</a:t>
            </a: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2" dirty="0" err="1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digitalnim</a:t>
            </a: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2" dirty="0" err="1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alatima</a:t>
            </a:r>
            <a:r>
              <a:rPr lang="en-US" sz="3532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52173" y="1238128"/>
            <a:ext cx="9856374" cy="1621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3"/>
              </a:lnSpc>
            </a:pP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Tijekom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usavršavanja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učili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smo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o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učinkovitim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metodma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</a:p>
          <a:p>
            <a:pPr>
              <a:lnSpc>
                <a:spcPts val="3243"/>
              </a:lnSpc>
            </a:pP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poučavanja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u 21.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stoljeću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. Predavanja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su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bila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praćena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raznim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aktivnostima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i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suvremenim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pristupom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učenju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i</a:t>
            </a:r>
            <a:r>
              <a:rPr lang="en-US" sz="2316" dirty="0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316" dirty="0" err="1">
                <a:solidFill>
                  <a:srgbClr val="894369"/>
                </a:solidFill>
                <a:latin typeface="Archivo Black"/>
                <a:ea typeface="Archivo Black"/>
                <a:cs typeface="Archivo Black"/>
                <a:sym typeface="Archivo Black"/>
              </a:rPr>
              <a:t>poučavanju</a:t>
            </a:r>
            <a:r>
              <a:rPr lang="en-US" sz="2316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3552" y="6997535"/>
            <a:ext cx="11529453" cy="150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0"/>
              </a:lnSpc>
            </a:pPr>
            <a:r>
              <a:rPr lang="en-US" sz="28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Vidjeli</a:t>
            </a:r>
            <a:r>
              <a:rPr lang="en-US" sz="28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smo</a:t>
            </a:r>
            <a:r>
              <a:rPr lang="en-US" sz="28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nove</a:t>
            </a:r>
            <a:r>
              <a:rPr lang="en-US" sz="28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načine</a:t>
            </a:r>
            <a:r>
              <a:rPr lang="en-US" sz="28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poučavanja</a:t>
            </a:r>
            <a:r>
              <a:rPr lang="en-US" sz="28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i</a:t>
            </a:r>
            <a:r>
              <a:rPr lang="en-US" sz="28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pristupa</a:t>
            </a:r>
            <a:r>
              <a:rPr lang="en-US" sz="28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svakom</a:t>
            </a:r>
            <a:r>
              <a:rPr lang="en-US" sz="28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učeniku</a:t>
            </a:r>
            <a:r>
              <a:rPr lang="en-US" sz="28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uzimajući</a:t>
            </a:r>
            <a:r>
              <a:rPr lang="en-US" sz="28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7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u </a:t>
            </a:r>
            <a:r>
              <a:rPr lang="en-US" sz="27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obzir</a:t>
            </a:r>
            <a:r>
              <a:rPr lang="en-US" sz="27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7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njegove</a:t>
            </a:r>
            <a:r>
              <a:rPr lang="en-US" sz="27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7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stvarne</a:t>
            </a:r>
            <a:r>
              <a:rPr lang="en-US" sz="27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7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potrebe</a:t>
            </a:r>
            <a:r>
              <a:rPr lang="en-US" sz="27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7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i</a:t>
            </a:r>
            <a:r>
              <a:rPr lang="en-US" sz="27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743" dirty="0" err="1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mogućnosti</a:t>
            </a:r>
            <a:r>
              <a:rPr lang="en-US" sz="2743" dirty="0">
                <a:solidFill>
                  <a:srgbClr val="00BF63"/>
                </a:solidFill>
                <a:latin typeface="Archivo Black"/>
                <a:ea typeface="Archivo Black"/>
                <a:cs typeface="Archivo Black"/>
                <a:sym typeface="Archivo Black"/>
              </a:rPr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grpSp>
        <p:nvGrpSpPr>
          <p:cNvPr id="3" name="Group 3"/>
          <p:cNvGrpSpPr/>
          <p:nvPr/>
        </p:nvGrpSpPr>
        <p:grpSpPr>
          <a:xfrm>
            <a:off x="-257175" y="4502250"/>
            <a:ext cx="18802350" cy="2006600"/>
            <a:chOff x="0" y="0"/>
            <a:chExt cx="4952059" cy="5284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52059" cy="528487"/>
            </a:xfrm>
            <a:custGeom>
              <a:avLst/>
              <a:gdLst/>
              <a:ahLst/>
              <a:cxnLst/>
              <a:rect l="l" t="t" r="r" b="b"/>
              <a:pathLst>
                <a:path w="4952059" h="528487">
                  <a:moveTo>
                    <a:pt x="20999" y="0"/>
                  </a:moveTo>
                  <a:lnTo>
                    <a:pt x="4931060" y="0"/>
                  </a:lnTo>
                  <a:cubicBezTo>
                    <a:pt x="4936629" y="0"/>
                    <a:pt x="4941970" y="2212"/>
                    <a:pt x="4945909" y="6151"/>
                  </a:cubicBezTo>
                  <a:cubicBezTo>
                    <a:pt x="4949847" y="10089"/>
                    <a:pt x="4952059" y="15430"/>
                    <a:pt x="4952059" y="20999"/>
                  </a:cubicBezTo>
                  <a:lnTo>
                    <a:pt x="4952059" y="507488"/>
                  </a:lnTo>
                  <a:cubicBezTo>
                    <a:pt x="4952059" y="519086"/>
                    <a:pt x="4942658" y="528487"/>
                    <a:pt x="4931060" y="528487"/>
                  </a:cubicBezTo>
                  <a:lnTo>
                    <a:pt x="20999" y="528487"/>
                  </a:lnTo>
                  <a:cubicBezTo>
                    <a:pt x="15430" y="528487"/>
                    <a:pt x="10089" y="526275"/>
                    <a:pt x="6151" y="522337"/>
                  </a:cubicBezTo>
                  <a:cubicBezTo>
                    <a:pt x="2212" y="518399"/>
                    <a:pt x="0" y="513057"/>
                    <a:pt x="0" y="507488"/>
                  </a:cubicBezTo>
                  <a:lnTo>
                    <a:pt x="0" y="20999"/>
                  </a:lnTo>
                  <a:cubicBezTo>
                    <a:pt x="0" y="15430"/>
                    <a:pt x="2212" y="10089"/>
                    <a:pt x="6151" y="6151"/>
                  </a:cubicBezTo>
                  <a:cubicBezTo>
                    <a:pt x="10089" y="2212"/>
                    <a:pt x="15430" y="0"/>
                    <a:pt x="20999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52059" cy="576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47218" y="185694"/>
            <a:ext cx="5677568" cy="3775583"/>
          </a:xfrm>
          <a:custGeom>
            <a:avLst/>
            <a:gdLst/>
            <a:ahLst/>
            <a:cxnLst/>
            <a:rect l="l" t="t" r="r" b="b"/>
            <a:pathLst>
              <a:path w="5677568" h="3775583">
                <a:moveTo>
                  <a:pt x="0" y="0"/>
                </a:moveTo>
                <a:lnTo>
                  <a:pt x="5677568" y="0"/>
                </a:lnTo>
                <a:lnTo>
                  <a:pt x="5677568" y="3775582"/>
                </a:lnTo>
                <a:lnTo>
                  <a:pt x="0" y="3775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sp>
        <p:nvSpPr>
          <p:cNvPr id="7" name="Freeform 7"/>
          <p:cNvSpPr/>
          <p:nvPr/>
        </p:nvSpPr>
        <p:spPr>
          <a:xfrm>
            <a:off x="6174645" y="785499"/>
            <a:ext cx="5609519" cy="2575972"/>
          </a:xfrm>
          <a:custGeom>
            <a:avLst/>
            <a:gdLst/>
            <a:ahLst/>
            <a:cxnLst/>
            <a:rect l="l" t="t" r="r" b="b"/>
            <a:pathLst>
              <a:path w="5609519" h="2575972">
                <a:moveTo>
                  <a:pt x="0" y="0"/>
                </a:moveTo>
                <a:lnTo>
                  <a:pt x="5609518" y="0"/>
                </a:lnTo>
                <a:lnTo>
                  <a:pt x="5609518" y="2575972"/>
                </a:lnTo>
                <a:lnTo>
                  <a:pt x="0" y="25759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sp>
        <p:nvSpPr>
          <p:cNvPr id="8" name="Freeform 8"/>
          <p:cNvSpPr/>
          <p:nvPr/>
        </p:nvSpPr>
        <p:spPr>
          <a:xfrm>
            <a:off x="12007642" y="476825"/>
            <a:ext cx="6280358" cy="3484451"/>
          </a:xfrm>
          <a:custGeom>
            <a:avLst/>
            <a:gdLst/>
            <a:ahLst/>
            <a:cxnLst/>
            <a:rect l="l" t="t" r="r" b="b"/>
            <a:pathLst>
              <a:path w="6280358" h="3484451">
                <a:moveTo>
                  <a:pt x="0" y="0"/>
                </a:moveTo>
                <a:lnTo>
                  <a:pt x="6280358" y="0"/>
                </a:lnTo>
                <a:lnTo>
                  <a:pt x="6280358" y="3484451"/>
                </a:lnTo>
                <a:lnTo>
                  <a:pt x="0" y="34844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sp>
        <p:nvSpPr>
          <p:cNvPr id="9" name="TextBox 9"/>
          <p:cNvSpPr txBox="1"/>
          <p:nvPr/>
        </p:nvSpPr>
        <p:spPr>
          <a:xfrm>
            <a:off x="2269039" y="5029897"/>
            <a:ext cx="3263886" cy="96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24587" lvl="1" indent="-612293" algn="ctr">
              <a:lnSpc>
                <a:spcPts val="7940"/>
              </a:lnSpc>
              <a:buAutoNum type="arabicPeriod"/>
            </a:pPr>
            <a:r>
              <a:rPr lang="en-US" sz="5672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09989" y="5029897"/>
            <a:ext cx="3263886" cy="96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2. DAN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55075" y="5029897"/>
            <a:ext cx="3263886" cy="96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3. DAN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77178" y="7356575"/>
            <a:ext cx="4247608" cy="1572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predavanje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vještinama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21.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stoljeća</a:t>
            </a:r>
            <a:endParaRPr lang="en-US" sz="2219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radionica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gupnog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crtanja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portreta</a:t>
            </a:r>
            <a:endParaRPr lang="en-US" sz="2219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018128" y="7356575"/>
            <a:ext cx="4247608" cy="235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upoznavanje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sa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digitalnim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alatima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(Bamboozle,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Lyricstraining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mogućnostima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AI (Perplexity, Gamma, Project Zero Harward)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63214" y="7356575"/>
            <a:ext cx="4424586" cy="1973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aktivnosti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za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razvijanje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kritičkog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mišljenja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suradnje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(6 Thinking Hats, 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Znam-želim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znati-naučio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sam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, Sketch to Stretch,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Riječ-fraza-rečenica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HR" dirty="0"/>
          </a:p>
        </p:txBody>
      </p:sp>
      <p:grpSp>
        <p:nvGrpSpPr>
          <p:cNvPr id="3" name="Group 3"/>
          <p:cNvGrpSpPr/>
          <p:nvPr/>
        </p:nvGrpSpPr>
        <p:grpSpPr>
          <a:xfrm>
            <a:off x="-257175" y="4502250"/>
            <a:ext cx="18802350" cy="2006600"/>
            <a:chOff x="0" y="0"/>
            <a:chExt cx="4952059" cy="5284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52059" cy="528487"/>
            </a:xfrm>
            <a:custGeom>
              <a:avLst/>
              <a:gdLst/>
              <a:ahLst/>
              <a:cxnLst/>
              <a:rect l="l" t="t" r="r" b="b"/>
              <a:pathLst>
                <a:path w="4952059" h="528487">
                  <a:moveTo>
                    <a:pt x="20999" y="0"/>
                  </a:moveTo>
                  <a:lnTo>
                    <a:pt x="4931060" y="0"/>
                  </a:lnTo>
                  <a:cubicBezTo>
                    <a:pt x="4936629" y="0"/>
                    <a:pt x="4941970" y="2212"/>
                    <a:pt x="4945909" y="6151"/>
                  </a:cubicBezTo>
                  <a:cubicBezTo>
                    <a:pt x="4949847" y="10089"/>
                    <a:pt x="4952059" y="15430"/>
                    <a:pt x="4952059" y="20999"/>
                  </a:cubicBezTo>
                  <a:lnTo>
                    <a:pt x="4952059" y="507488"/>
                  </a:lnTo>
                  <a:cubicBezTo>
                    <a:pt x="4952059" y="519086"/>
                    <a:pt x="4942658" y="528487"/>
                    <a:pt x="4931060" y="528487"/>
                  </a:cubicBezTo>
                  <a:lnTo>
                    <a:pt x="20999" y="528487"/>
                  </a:lnTo>
                  <a:cubicBezTo>
                    <a:pt x="15430" y="528487"/>
                    <a:pt x="10089" y="526275"/>
                    <a:pt x="6151" y="522337"/>
                  </a:cubicBezTo>
                  <a:cubicBezTo>
                    <a:pt x="2212" y="518399"/>
                    <a:pt x="0" y="513057"/>
                    <a:pt x="0" y="507488"/>
                  </a:cubicBezTo>
                  <a:lnTo>
                    <a:pt x="0" y="20999"/>
                  </a:lnTo>
                  <a:cubicBezTo>
                    <a:pt x="0" y="15430"/>
                    <a:pt x="2212" y="10089"/>
                    <a:pt x="6151" y="6151"/>
                  </a:cubicBezTo>
                  <a:cubicBezTo>
                    <a:pt x="10089" y="2212"/>
                    <a:pt x="15430" y="0"/>
                    <a:pt x="20999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52059" cy="576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77178" y="737827"/>
            <a:ext cx="3403044" cy="3403044"/>
          </a:xfrm>
          <a:custGeom>
            <a:avLst/>
            <a:gdLst/>
            <a:ahLst/>
            <a:cxnLst/>
            <a:rect l="l" t="t" r="r" b="b"/>
            <a:pathLst>
              <a:path w="3403044" h="3403044">
                <a:moveTo>
                  <a:pt x="0" y="0"/>
                </a:moveTo>
                <a:lnTo>
                  <a:pt x="3403044" y="0"/>
                </a:lnTo>
                <a:lnTo>
                  <a:pt x="3403044" y="3403045"/>
                </a:lnTo>
                <a:lnTo>
                  <a:pt x="0" y="3403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sp>
        <p:nvSpPr>
          <p:cNvPr id="7" name="Freeform 7"/>
          <p:cNvSpPr/>
          <p:nvPr/>
        </p:nvSpPr>
        <p:spPr>
          <a:xfrm>
            <a:off x="5633927" y="212652"/>
            <a:ext cx="4115200" cy="4115200"/>
          </a:xfrm>
          <a:custGeom>
            <a:avLst/>
            <a:gdLst/>
            <a:ahLst/>
            <a:cxnLst/>
            <a:rect l="l" t="t" r="r" b="b"/>
            <a:pathLst>
              <a:path w="4115200" h="4115200">
                <a:moveTo>
                  <a:pt x="0" y="0"/>
                </a:moveTo>
                <a:lnTo>
                  <a:pt x="4115199" y="0"/>
                </a:lnTo>
                <a:lnTo>
                  <a:pt x="4115199" y="4115199"/>
                </a:lnTo>
                <a:lnTo>
                  <a:pt x="0" y="41151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sp>
        <p:nvSpPr>
          <p:cNvPr id="8" name="Freeform 8"/>
          <p:cNvSpPr/>
          <p:nvPr/>
        </p:nvSpPr>
        <p:spPr>
          <a:xfrm>
            <a:off x="11080224" y="253161"/>
            <a:ext cx="5505536" cy="4129152"/>
          </a:xfrm>
          <a:custGeom>
            <a:avLst/>
            <a:gdLst/>
            <a:ahLst/>
            <a:cxnLst/>
            <a:rect l="l" t="t" r="r" b="b"/>
            <a:pathLst>
              <a:path w="5505536" h="4129152">
                <a:moveTo>
                  <a:pt x="0" y="0"/>
                </a:moveTo>
                <a:lnTo>
                  <a:pt x="5505536" y="0"/>
                </a:lnTo>
                <a:lnTo>
                  <a:pt x="5505536" y="4129151"/>
                </a:lnTo>
                <a:lnTo>
                  <a:pt x="0" y="41291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sp>
        <p:nvSpPr>
          <p:cNvPr id="9" name="TextBox 9"/>
          <p:cNvSpPr txBox="1"/>
          <p:nvPr/>
        </p:nvSpPr>
        <p:spPr>
          <a:xfrm>
            <a:off x="2269039" y="5029897"/>
            <a:ext cx="3263886" cy="96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4. DAN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80224" y="4972747"/>
            <a:ext cx="3263886" cy="96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5. DAN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81189" y="7098455"/>
            <a:ext cx="4247608" cy="235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vanjske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aktivnosti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Goosechase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predavanje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suradničkom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učenju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potrebama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učenika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kognitivnim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mogućnostima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mentalnom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zdravlju</a:t>
            </a:r>
            <a:endParaRPr lang="en-US" sz="2219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018128" y="7356575"/>
            <a:ext cx="4247608" cy="40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57024" y="7098455"/>
            <a:ext cx="4247608" cy="196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planiranje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nastavnih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aktivnosti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uz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digitalne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alate (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gobblin.com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  <a:p>
            <a:pPr algn="ctr">
              <a:lnSpc>
                <a:spcPts val="3107"/>
              </a:lnSpc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evalucija</a:t>
            </a:r>
            <a:endParaRPr lang="en-US" sz="2219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podjela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certifikata</a:t>
            </a:r>
            <a:endParaRPr lang="en-US" sz="2219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DFE479-C6B0-4A15-AF5B-70AF53AF8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6250"/>
            <a:ext cx="7025640" cy="878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9510CBBC-5D92-45B9-9945-F7B443FC2036}"/>
              </a:ext>
            </a:extLst>
          </p:cNvPr>
          <p:cNvSpPr/>
          <p:nvPr/>
        </p:nvSpPr>
        <p:spPr>
          <a:xfrm>
            <a:off x="8763000" y="723900"/>
            <a:ext cx="5609519" cy="2575972"/>
          </a:xfrm>
          <a:custGeom>
            <a:avLst/>
            <a:gdLst/>
            <a:ahLst/>
            <a:cxnLst/>
            <a:rect l="l" t="t" r="r" b="b"/>
            <a:pathLst>
              <a:path w="5609519" h="2575972">
                <a:moveTo>
                  <a:pt x="0" y="0"/>
                </a:moveTo>
                <a:lnTo>
                  <a:pt x="5609518" y="0"/>
                </a:lnTo>
                <a:lnTo>
                  <a:pt x="5609518" y="2575972"/>
                </a:lnTo>
                <a:lnTo>
                  <a:pt x="0" y="2575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34A12D2-F2F3-46A6-B1E1-D94C770FBFF7}"/>
              </a:ext>
            </a:extLst>
          </p:cNvPr>
          <p:cNvSpPr txBox="1"/>
          <p:nvPr/>
        </p:nvSpPr>
        <p:spPr>
          <a:xfrm>
            <a:off x="8534400" y="3924300"/>
            <a:ext cx="8839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Perplexity.ai pogodan je alat za primjenu u školskom okruženju, posebno u kontekstu edukacije i razvoja digitalnih kompetencija među učenicima. Njegove funkcionalnosti, poput jednostavnog pretraživanja, transparentnosti izvora i podrške za interaktivne razgovore, omogućuju učenicima i nastavnicima brže prikupljanje relevantnih informacija i širu analizu različitih tema. Korištenjem ovog alata učenici mogu razviti kritičko razmišljanje, istraživačke vještine i sposobnost procjene izvora informacija, dok funkcionalnosti „Spremi u oznake“ i „Podijeli“ olakšavaju organizaciju i razmjenu naučenog, čime se dodatno potiče suradničko učenje i stvaranje interesnih digitalnih zajednica.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54732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385909" y="399443"/>
            <a:ext cx="5246370" cy="524637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HR"/>
            </a:p>
          </p:txBody>
        </p:sp>
        <p:sp>
          <p:nvSpPr>
            <p:cNvPr id="5" name="Freeform 5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3"/>
              <a:stretch>
                <a:fillRect l="-16681" r="-16681"/>
              </a:stretch>
            </a:blipFill>
          </p:spPr>
          <p:txBody>
            <a:bodyPr/>
            <a:lstStyle/>
            <a:p>
              <a:endParaRPr lang="en-H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776835" y="4610930"/>
            <a:ext cx="5246370" cy="524637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H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99010" y="359986"/>
              <a:ext cx="5898640" cy="5630028"/>
            </a:xfrm>
            <a:custGeom>
              <a:avLst/>
              <a:gdLst/>
              <a:ahLst/>
              <a:cxnLst/>
              <a:rect l="l" t="t" r="r" b="b"/>
              <a:pathLst>
                <a:path w="5898640" h="5630028">
                  <a:moveTo>
                    <a:pt x="2949320" y="4504"/>
                  </a:moveTo>
                  <a:cubicBezTo>
                    <a:pt x="1942227" y="0"/>
                    <a:pt x="1009702" y="534693"/>
                    <a:pt x="504851" y="1406118"/>
                  </a:cubicBezTo>
                  <a:cubicBezTo>
                    <a:pt x="0" y="2277543"/>
                    <a:pt x="0" y="3352485"/>
                    <a:pt x="504851" y="4223910"/>
                  </a:cubicBezTo>
                  <a:cubicBezTo>
                    <a:pt x="1009702" y="5095335"/>
                    <a:pt x="1942227" y="5630028"/>
                    <a:pt x="2949320" y="5625524"/>
                  </a:cubicBezTo>
                  <a:cubicBezTo>
                    <a:pt x="3956413" y="5630028"/>
                    <a:pt x="4888938" y="5095335"/>
                    <a:pt x="5393789" y="4223910"/>
                  </a:cubicBezTo>
                  <a:cubicBezTo>
                    <a:pt x="5898640" y="3352485"/>
                    <a:pt x="5898640" y="2277543"/>
                    <a:pt x="5393789" y="1406118"/>
                  </a:cubicBezTo>
                  <a:cubicBezTo>
                    <a:pt x="4888938" y="534693"/>
                    <a:pt x="3956413" y="0"/>
                    <a:pt x="2949320" y="4504"/>
                  </a:cubicBezTo>
                  <a:close/>
                </a:path>
              </a:pathLst>
            </a:custGeom>
            <a:blipFill>
              <a:blip r:embed="rId4"/>
              <a:stretch>
                <a:fillRect l="223" t="-16665" r="223" b="-16665"/>
              </a:stretch>
            </a:blipFill>
          </p:spPr>
          <p:txBody>
            <a:bodyPr/>
            <a:lstStyle/>
            <a:p>
              <a:endParaRPr lang="en-H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990717"/>
            <a:ext cx="2514600" cy="165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4"/>
              </a:lnSpc>
            </a:pPr>
            <a:r>
              <a:rPr lang="en-US" sz="3145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AKTIVNOST GRUPNI PORTRET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000113"/>
            <a:ext cx="5287175" cy="2446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2"/>
              </a:lnSpc>
            </a:pP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Grupna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aktivnost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za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satove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upoznavanja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2792"/>
              </a:lnSpc>
            </a:pP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Učenici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sjede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krugu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Svaki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učenik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dobije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papir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kojem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napiše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svoje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ime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vrhu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stranice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Papir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predaje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učeniku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sebe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koji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prvo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crta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lice pa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šalje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papir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drugom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učeniku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koji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crta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oči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tako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dalje</a:t>
            </a:r>
            <a:r>
              <a:rPr lang="en-US" sz="199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l">
              <a:lnSpc>
                <a:spcPts val="2792"/>
              </a:lnSpc>
              <a:spcBef>
                <a:spcPct val="0"/>
              </a:spcBef>
            </a:pPr>
            <a:endParaRPr lang="en-US" sz="1994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38600" y="6045256"/>
            <a:ext cx="7698172" cy="2999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1"/>
              </a:lnSpc>
            </a:pP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Tema: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poučavanje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21.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stoljeća</a:t>
            </a:r>
            <a:endParaRPr lang="en-US" sz="1907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671"/>
              </a:lnSpc>
            </a:pP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Znam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uključuje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IKT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tehnologiju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usredotočeno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je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ishode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koje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učenik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treba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ostvariti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..</a:t>
            </a:r>
          </a:p>
          <a:p>
            <a:pPr algn="l">
              <a:lnSpc>
                <a:spcPts val="2671"/>
              </a:lnSpc>
            </a:pP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Želim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znati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kako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promijeniti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svoje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poučavanje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bude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skladu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vještinama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21.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stoljeća</a:t>
            </a:r>
            <a:endParaRPr lang="en-US" sz="1907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671"/>
              </a:lnSpc>
              <a:spcBef>
                <a:spcPct val="0"/>
              </a:spcBef>
            </a:pP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Naučila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sam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osmišljavati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prilike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za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razvoj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socijalnih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vještina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učenika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suradničke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aktivnosti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aktivnosti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za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razvoj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kritičkog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mišljenja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kreativne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aktivnosti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vidjeti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učenika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kao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cjelokupno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biće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individualnim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karakteristikama</a:t>
            </a:r>
            <a:r>
              <a:rPr lang="en-US" sz="190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2605" y="5842989"/>
            <a:ext cx="2514600" cy="3330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4"/>
              </a:lnSpc>
            </a:pPr>
            <a:r>
              <a:rPr lang="en-US" sz="3145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AKTIVNOST      ZNAM-ŽELIM ZNATI-NAUČIO SAM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98245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95400" y="656493"/>
            <a:ext cx="6477387" cy="8704620"/>
            <a:chOff x="0" y="0"/>
            <a:chExt cx="3663950" cy="492379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608" r="-608"/>
              </a:stretch>
            </a:blipFill>
          </p:spPr>
          <p:txBody>
            <a:bodyPr/>
            <a:lstStyle/>
            <a:p>
              <a:endParaRPr lang="en-H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H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896600" y="4661751"/>
            <a:ext cx="5725935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VJEŠTINE 21. 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27512" y="1867564"/>
            <a:ext cx="4507488" cy="259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2130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PAMĆENJE ČINJENICA</a:t>
            </a:r>
          </a:p>
          <a:p>
            <a:pPr algn="l"/>
            <a:r>
              <a:rPr lang="en-US" sz="2130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ČITANJE, PISANJE</a:t>
            </a:r>
          </a:p>
          <a:p>
            <a:pPr algn="l"/>
            <a:r>
              <a:rPr lang="en-US" sz="2130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AUTONOMIJA U UČENJU</a:t>
            </a:r>
          </a:p>
          <a:p>
            <a:pPr algn="l"/>
            <a:r>
              <a:rPr lang="en-US" sz="2130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POŠTIVANJE AUTORITETA</a:t>
            </a:r>
          </a:p>
          <a:p>
            <a:pPr algn="l"/>
            <a:r>
              <a:rPr lang="en-US" sz="2130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GRAMATIKA</a:t>
            </a:r>
          </a:p>
          <a:p>
            <a:pPr algn="l"/>
            <a:r>
              <a:rPr lang="en-US" sz="2130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REDOVNO PONAVLJANJE </a:t>
            </a:r>
          </a:p>
          <a:p>
            <a:pPr algn="l"/>
            <a:r>
              <a:rPr lang="en-US" sz="2130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ODGOVORNOST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endParaRPr lang="en-US" sz="1700" dirty="0">
              <a:solidFill>
                <a:srgbClr val="FF313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982450" y="5665079"/>
            <a:ext cx="5634574" cy="297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6"/>
              </a:lnSpc>
            </a:pPr>
            <a:r>
              <a:rPr lang="en-US" sz="2125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ANALIZIRANJE ČINJENICA</a:t>
            </a:r>
          </a:p>
          <a:p>
            <a:pPr algn="l">
              <a:lnSpc>
                <a:spcPts val="2976"/>
              </a:lnSpc>
            </a:pPr>
            <a:r>
              <a:rPr lang="en-US" sz="2125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KRITIČKO RAZMIŠLJANJE</a:t>
            </a:r>
          </a:p>
          <a:p>
            <a:pPr algn="l">
              <a:lnSpc>
                <a:spcPts val="2976"/>
              </a:lnSpc>
            </a:pPr>
            <a:r>
              <a:rPr lang="en-US" sz="2125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MEDIJSKA PISMENOST</a:t>
            </a:r>
          </a:p>
          <a:p>
            <a:pPr algn="l">
              <a:lnSpc>
                <a:spcPts val="2976"/>
              </a:lnSpc>
            </a:pPr>
            <a:r>
              <a:rPr lang="en-US" sz="2125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KREATIVNOST</a:t>
            </a:r>
          </a:p>
          <a:p>
            <a:pPr algn="l">
              <a:lnSpc>
                <a:spcPts val="2976"/>
              </a:lnSpc>
            </a:pPr>
            <a:r>
              <a:rPr lang="en-US" sz="2125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KULTURALNA OSVJEŠTENOST</a:t>
            </a:r>
          </a:p>
          <a:p>
            <a:pPr algn="l">
              <a:lnSpc>
                <a:spcPts val="2976"/>
              </a:lnSpc>
            </a:pPr>
            <a:r>
              <a:rPr lang="en-US" sz="2125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INOVACIJA</a:t>
            </a:r>
          </a:p>
          <a:p>
            <a:pPr algn="l">
              <a:lnSpc>
                <a:spcPts val="2976"/>
              </a:lnSpc>
            </a:pPr>
            <a:r>
              <a:rPr lang="en-US" sz="2125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FLEKSIBILNOST</a:t>
            </a:r>
          </a:p>
          <a:p>
            <a:pPr algn="l">
              <a:lnSpc>
                <a:spcPts val="2976"/>
              </a:lnSpc>
              <a:spcBef>
                <a:spcPct val="0"/>
              </a:spcBef>
            </a:pPr>
            <a:r>
              <a:rPr lang="en-US" sz="2125" dirty="0">
                <a:solidFill>
                  <a:srgbClr val="FF3131"/>
                </a:solidFill>
                <a:latin typeface="Poppins"/>
                <a:ea typeface="Poppins"/>
                <a:cs typeface="Poppins"/>
                <a:sym typeface="Poppins"/>
              </a:rPr>
              <a:t>SURADNJA S DRUGIMA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C413A205-AB82-527F-31A7-75AF483446B7}"/>
              </a:ext>
            </a:extLst>
          </p:cNvPr>
          <p:cNvSpPr txBox="1"/>
          <p:nvPr/>
        </p:nvSpPr>
        <p:spPr>
          <a:xfrm>
            <a:off x="8739031" y="712623"/>
            <a:ext cx="5725935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VJEŠTINE 20. ST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R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942975"/>
            <a:ext cx="4258082" cy="155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42"/>
              </a:lnSpc>
            </a:pPr>
            <a:r>
              <a:rPr lang="en-US" sz="4530" dirty="0">
                <a:solidFill>
                  <a:srgbClr val="00BF63"/>
                </a:solidFill>
                <a:latin typeface="Roboto"/>
                <a:ea typeface="Roboto"/>
                <a:cs typeface="Roboto"/>
                <a:sym typeface="Roboto"/>
              </a:rPr>
              <a:t>RAD NA T</a:t>
            </a:r>
            <a:r>
              <a:rPr lang="hr-HR" sz="4530" dirty="0">
                <a:solidFill>
                  <a:srgbClr val="00BF63"/>
                </a:solidFill>
                <a:latin typeface="Roboto"/>
                <a:ea typeface="Roboto"/>
                <a:cs typeface="Roboto"/>
                <a:sym typeface="Roboto"/>
              </a:rPr>
              <a:t>EMI S TEKSTOM</a:t>
            </a:r>
            <a:endParaRPr lang="en-US" sz="4530" dirty="0">
              <a:solidFill>
                <a:srgbClr val="00BF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3671179"/>
            <a:ext cx="5634574" cy="14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6"/>
              </a:lnSpc>
              <a:spcBef>
                <a:spcPct val="0"/>
              </a:spcBef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-započeti temu slikom ili drugim (provokativnim) vizualnim materijalom te ga povezati s osobnim iskustvima učenika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665079"/>
            <a:ext cx="5634574" cy="260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6"/>
              </a:lnSpc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-čitanje teksta treba biti smisleni zadatak, a ne da se tekst čita radi samog čitanja</a:t>
            </a:r>
          </a:p>
          <a:p>
            <a:pPr algn="l">
              <a:lnSpc>
                <a:spcPts val="2976"/>
              </a:lnSpc>
              <a:spcBef>
                <a:spcPct val="0"/>
              </a:spcBef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-osmisliti zadatake poput: pročitaj tekst i ispuni tablicu podacima, pročitaj tekst i označi jednu riječ-rečenicu-izraz koji smatraš da najbolje opisuju temu teksta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44798" y="6260379"/>
            <a:ext cx="4498087" cy="297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6"/>
              </a:lnSpc>
            </a:pPr>
            <a:r>
              <a:rPr lang="en-US" sz="2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-aktivnosti pisanja mogu </a:t>
            </a:r>
          </a:p>
          <a:p>
            <a:pPr algn="l">
              <a:lnSpc>
                <a:spcPts val="2956"/>
              </a:lnSpc>
            </a:pPr>
            <a:r>
              <a:rPr lang="en-US" sz="2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uključivati dopunjavanje podataka, pisanje natuknica,</a:t>
            </a:r>
          </a:p>
          <a:p>
            <a:pPr algn="l">
              <a:lnSpc>
                <a:spcPts val="2956"/>
              </a:lnSpc>
            </a:pPr>
            <a:r>
              <a:rPr lang="en-US" sz="2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ključnih riječi koje će pomoći u prepričavanju sadržaja i koje su učeniku korisne, kreativno izražavanje</a:t>
            </a:r>
          </a:p>
          <a:p>
            <a:pPr algn="l">
              <a:lnSpc>
                <a:spcPts val="2956"/>
              </a:lnSpc>
              <a:spcBef>
                <a:spcPct val="0"/>
              </a:spcBef>
            </a:pPr>
            <a:endParaRPr lang="en-US" sz="211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633653" y="499594"/>
            <a:ext cx="4925424" cy="1039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6"/>
              </a:lnSpc>
            </a:pPr>
            <a:r>
              <a:rPr lang="en-US" sz="206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2069" i="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kritičko</a:t>
            </a:r>
            <a:r>
              <a:rPr lang="en-US" sz="2069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069" i="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promišljanje</a:t>
            </a:r>
            <a:r>
              <a:rPr lang="en-US" sz="2069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o </a:t>
            </a:r>
            <a:r>
              <a:rPr lang="en-US" sz="2069" i="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tekstu</a:t>
            </a:r>
            <a:r>
              <a:rPr lang="en-US" sz="2069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-  </a:t>
            </a:r>
            <a:r>
              <a:rPr lang="en-US" sz="2069" i="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metoda</a:t>
            </a:r>
            <a:r>
              <a:rPr lang="en-US" sz="2069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6 </a:t>
            </a:r>
            <a:r>
              <a:rPr lang="en-US" sz="2069" i="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šešira</a:t>
            </a:r>
            <a:endParaRPr lang="en-US" sz="2069" i="1" dirty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ctr">
              <a:lnSpc>
                <a:spcPts val="2896"/>
              </a:lnSpc>
            </a:pPr>
            <a:endParaRPr lang="en-US" sz="2069" i="1" dirty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marL="399420" lvl="1" indent="-199710" algn="l">
              <a:lnSpc>
                <a:spcPts val="2590"/>
              </a:lnSpc>
              <a:buAutoNum type="arabicPeriod"/>
            </a:pP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Bijeli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šešir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zanimaju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informacije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postavlja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pitanja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„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Što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znamo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?“, „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Koje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informacije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nam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potrebne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?“,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Što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bismo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trebali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pitati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</a:p>
          <a:p>
            <a:pPr marL="399420" lvl="1" indent="-199710" algn="l">
              <a:lnSpc>
                <a:spcPts val="2590"/>
              </a:lnSpc>
              <a:buAutoNum type="arabicPeriod"/>
            </a:pP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Crveni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šešir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izražava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emocije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koje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doživljava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čitajući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399420" lvl="1" indent="-199710" algn="l">
              <a:lnSpc>
                <a:spcPts val="2590"/>
              </a:lnSpc>
              <a:buAutoNum type="arabicPeriod"/>
            </a:pP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Crni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šešir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upozorava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moguće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rizike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opasnosti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štetu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nedostatke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nepromišljenih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odluka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On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sprječava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upadanje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nevolje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kritizira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399420" lvl="1" indent="-199710" algn="l">
              <a:lnSpc>
                <a:spcPts val="2590"/>
              </a:lnSpc>
              <a:buAutoNum type="arabicPeriod"/>
            </a:pP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Žuti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šešir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je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izvor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optimizma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Pod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njim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se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pronalazi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sve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što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je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korisno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vrijedno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dobro.</a:t>
            </a:r>
          </a:p>
          <a:p>
            <a:pPr marL="399420" lvl="1" indent="-199710" algn="l">
              <a:lnSpc>
                <a:spcPts val="2590"/>
              </a:lnSpc>
              <a:buAutoNum type="arabicPeriod"/>
            </a:pP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Zeleni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šešir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je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kreativni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stvaralački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šešir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Namijenjen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je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planiranju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stvaranju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novih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ideja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predlaganju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promjena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iznošenje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alternativnih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predložaka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iznesenim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idejama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399420" lvl="1" indent="-199710" algn="l">
              <a:lnSpc>
                <a:spcPts val="2590"/>
              </a:lnSpc>
              <a:buAutoNum type="arabicPeriod"/>
            </a:pP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Plavi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šešir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razmatra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cjelokupan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proces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mišljenja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Obično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se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koristi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početku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ili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samom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kraju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procesa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Na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početku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pomaže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odlučivanju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tijeku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rasprave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rasporedu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korištenja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šešira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očekivanjima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a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kraju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za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razmatranje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iznesenog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mišljenja</a:t>
            </a:r>
            <a:r>
              <a:rPr lang="en-US" sz="18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876"/>
              </a:lnSpc>
            </a:pPr>
            <a:endParaRPr lang="en-US" sz="185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876"/>
              </a:lnSpc>
              <a:spcBef>
                <a:spcPct val="0"/>
              </a:spcBef>
            </a:pPr>
            <a:endParaRPr lang="en-US" sz="185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" name="Slika 14" descr="Slika na kojoj se prikazuje osoba, odijevanje, u dvorani, zid&#10;&#10;Opis je automatski generiran">
            <a:extLst>
              <a:ext uri="{FF2B5EF4-FFF2-40B4-BE49-F238E27FC236}">
                <a16:creationId xmlns:a16="http://schemas.microsoft.com/office/drawing/2014/main" id="{A2E135BD-2DCD-44E0-B4B1-81B9068875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60" y="499017"/>
            <a:ext cx="6006459" cy="45048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774</Words>
  <Application>Microsoft Macintosh PowerPoint</Application>
  <PresentationFormat>Custom</PresentationFormat>
  <Paragraphs>74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Open Sans Bold</vt:lpstr>
      <vt:lpstr>Poppins Italics</vt:lpstr>
      <vt:lpstr>Poppins</vt:lpstr>
      <vt:lpstr>Aptos</vt:lpstr>
      <vt:lpstr>Roboto</vt:lpstr>
      <vt:lpstr>Avenir Next LT Pro</vt:lpstr>
      <vt:lpstr>Arial</vt:lpstr>
      <vt:lpstr>League Spartan</vt:lpstr>
      <vt:lpstr>Open Sans</vt:lpstr>
      <vt:lpstr>Calibri</vt:lpstr>
      <vt:lpstr>Archivo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KULTUROLOŠKE AKTIVNOSTI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Tekst vašeg odlomka</dc:title>
  <cp:lastModifiedBy>Silvija Krpes</cp:lastModifiedBy>
  <cp:revision>7</cp:revision>
  <dcterms:created xsi:type="dcterms:W3CDTF">2006-08-16T00:00:00Z</dcterms:created>
  <dcterms:modified xsi:type="dcterms:W3CDTF">2025-09-14T14:41:35Z</dcterms:modified>
  <dc:identifier>DAGxcHW4xfo</dc:identifier>
</cp:coreProperties>
</file>